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30"/>
  </p:notesMasterIdLst>
  <p:sldIdLst>
    <p:sldId id="290" r:id="rId2"/>
    <p:sldId id="305" r:id="rId3"/>
    <p:sldId id="283" r:id="rId4"/>
    <p:sldId id="294" r:id="rId5"/>
    <p:sldId id="295" r:id="rId6"/>
    <p:sldId id="296" r:id="rId7"/>
    <p:sldId id="297" r:id="rId8"/>
    <p:sldId id="298" r:id="rId9"/>
    <p:sldId id="299" r:id="rId10"/>
    <p:sldId id="304" r:id="rId11"/>
    <p:sldId id="303" r:id="rId12"/>
    <p:sldId id="302" r:id="rId13"/>
    <p:sldId id="306" r:id="rId14"/>
    <p:sldId id="301" r:id="rId15"/>
    <p:sldId id="292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29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7D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71" autoAdjust="0"/>
  </p:normalViewPr>
  <p:slideViewPr>
    <p:cSldViewPr>
      <p:cViewPr>
        <p:scale>
          <a:sx n="55" d="100"/>
          <a:sy n="55" d="100"/>
        </p:scale>
        <p:origin x="-294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5FE2E-BA91-4422-ABB9-0D1B9F44525B}" type="datetimeFigureOut">
              <a:rPr lang="en-US" smtClean="0"/>
              <a:pPr/>
              <a:t>3/26/2009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9082B-1618-4DE5-9BD8-E2AD9017D4A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684" y="2403658"/>
            <a:ext cx="2936631" cy="2919046"/>
          </a:xfrm>
        </p:spPr>
      </p:pic>
      <p:sp>
        <p:nvSpPr>
          <p:cNvPr id="6" name="Rectangle 5"/>
          <p:cNvSpPr/>
          <p:nvPr/>
        </p:nvSpPr>
        <p:spPr>
          <a:xfrm>
            <a:off x="1" y="0"/>
            <a:ext cx="9144000" cy="64017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Amateur Radio                  Technician Class </a:t>
            </a:r>
          </a:p>
          <a:p>
            <a:pPr algn="ctr"/>
            <a:r>
              <a:rPr lang="en-US" sz="3600" b="1" cap="none" spc="0" dirty="0" smtClean="0">
                <a:ln w="11430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Pool Q&amp;A</a:t>
            </a: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endParaRPr lang="en-US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2400" b="1" dirty="0" smtClean="0"/>
          </a:p>
          <a:p>
            <a:pPr algn="ctr"/>
            <a:r>
              <a:rPr lang="en-US" sz="2400" b="1" dirty="0" smtClean="0"/>
              <a:t>Valid until June 30, 2010</a:t>
            </a:r>
            <a:r>
              <a:rPr lang="en-US" sz="2400" dirty="0" smtClean="0"/>
              <a:t> </a:t>
            </a:r>
            <a:endParaRPr lang="en-US" sz="24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rial Black" pitchFamily="34" charset="0"/>
              </a:rPr>
              <a:t>T7  -  SPECIAL OPERATIONS</a:t>
            </a:r>
            <a:endParaRPr lang="en-US" sz="2800" b="1" cap="none" spc="0" dirty="0">
              <a:ln w="11430"/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T7A07 - </a:t>
            </a:r>
            <a:r>
              <a:rPr lang="en-US" sz="2800" dirty="0" smtClean="0">
                <a:latin typeface="Arial Black" pitchFamily="34" charset="0"/>
              </a:rPr>
              <a:t>What is a popular operating activity that involves contacting as many stations as possible during a specified period of time?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Contesting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Net operations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Public service events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Simulated emergency exercises</a:t>
            </a: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A529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T7A09 - </a:t>
            </a:r>
            <a:r>
              <a:rPr lang="en-US" sz="3600" dirty="0" smtClean="0">
                <a:latin typeface="Arial Black" pitchFamily="34" charset="0"/>
              </a:rPr>
              <a:t>What is a grid locator? 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letter-number designator assigned to a geographic location</a:t>
            </a:r>
          </a:p>
          <a:p>
            <a:pPr marL="742950" indent="-7429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Your azimuth and elevation</a:t>
            </a:r>
          </a:p>
          <a:p>
            <a:pPr marL="742950" indent="-7429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Your UTC location</a:t>
            </a:r>
          </a:p>
          <a:p>
            <a:pPr marL="742950" indent="-7429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4 digits that follow your ZIP code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A529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T7A10 - </a:t>
            </a:r>
            <a:r>
              <a:rPr lang="en-US" sz="3600" dirty="0" smtClean="0">
                <a:latin typeface="Arial Black" pitchFamily="34" charset="0"/>
              </a:rPr>
              <a:t>What is a special event station?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28650" indent="-6286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station that sends out birthday greetings</a:t>
            </a:r>
          </a:p>
          <a:p>
            <a:pPr marL="628650" indent="-6286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station that operates only on holidays </a:t>
            </a:r>
          </a:p>
          <a:p>
            <a:pPr marL="628650" indent="-6286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temporary station that operates in conjunction with an activity of special significance</a:t>
            </a:r>
          </a:p>
          <a:p>
            <a:pPr marL="628650" indent="-6286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station that broadcasts special events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68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0.00451 -0.2773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T7A11 - </a:t>
            </a:r>
            <a:r>
              <a:rPr lang="en-US" sz="2800" dirty="0" smtClean="0">
                <a:latin typeface="Arial Black" pitchFamily="34" charset="0"/>
              </a:rPr>
              <a:t>What is the maximum power allowed when transmitting </a:t>
            </a:r>
            <a:r>
              <a:rPr lang="en-US" sz="2800" dirty="0" err="1" smtClean="0">
                <a:latin typeface="Arial Black" pitchFamily="34" charset="0"/>
              </a:rPr>
              <a:t>telecommand</a:t>
            </a:r>
            <a:r>
              <a:rPr lang="en-US" sz="2800" dirty="0" smtClean="0">
                <a:latin typeface="Arial Black" pitchFamily="34" charset="0"/>
              </a:rPr>
              <a:t> signals to radio controlled models?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500 milliwatts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 watt 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25 watts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1500 watts</a:t>
            </a: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A529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00833 -0.1777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8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T7A12 - </a:t>
            </a:r>
            <a:r>
              <a:rPr lang="en-US" sz="2400" dirty="0" smtClean="0">
                <a:latin typeface="Arial Black" pitchFamily="34" charset="0"/>
              </a:rPr>
              <a:t>What is the station identification requirement when sending commands to a radio control model using amateur frequencies?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Voice identification must be transmitted every 10 minutes </a:t>
            </a:r>
          </a:p>
          <a:p>
            <a:pPr marL="628650" indent="-6286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Morse code ID must be sent once per hour</a:t>
            </a:r>
          </a:p>
          <a:p>
            <a:pPr marL="628650" indent="-6286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label indicating the licensee's call sign and address must be affixed to the transmitter</a:t>
            </a:r>
          </a:p>
          <a:p>
            <a:pPr marL="628650" indent="-6286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There is no station identification requirement for this service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A529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244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T7B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67820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5725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Satellite operation, </a:t>
            </a:r>
          </a:p>
          <a:p>
            <a:pPr marL="85725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Doppler shift, </a:t>
            </a:r>
          </a:p>
          <a:p>
            <a:pPr marL="85725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satellite sub bands, </a:t>
            </a:r>
          </a:p>
          <a:p>
            <a:pPr marL="85725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LEO,  </a:t>
            </a:r>
          </a:p>
          <a:p>
            <a:pPr marL="85725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Orbit calculation, </a:t>
            </a:r>
          </a:p>
          <a:p>
            <a:pPr marL="85725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Split frequency operation, </a:t>
            </a:r>
          </a:p>
          <a:p>
            <a:pPr marL="85725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Operating protocols, </a:t>
            </a:r>
          </a:p>
          <a:p>
            <a:pPr marL="85725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AMSAT, </a:t>
            </a:r>
          </a:p>
          <a:p>
            <a:pPr marL="85725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ISS communications</a:t>
            </a:r>
          </a:p>
          <a:p>
            <a:pPr algn="ctr"/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  <a:endParaRPr lang="en-US" sz="2800" b="1" dirty="0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T7B01 - </a:t>
            </a:r>
            <a:r>
              <a:rPr lang="en-US" sz="3600" dirty="0" smtClean="0">
                <a:latin typeface="Arial Black" pitchFamily="34" charset="0"/>
              </a:rPr>
              <a:t>What class of license is required to use amateur satellites?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70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7387" indent="-5143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Extra class licensees can use amateur radio satellites</a:t>
            </a:r>
          </a:p>
          <a:p>
            <a:pPr marL="687387" indent="-5143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7387" indent="-5143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General or higher class licensees who have a satellite operator    certification</a:t>
            </a:r>
          </a:p>
          <a:p>
            <a:pPr marL="687387" indent="-5143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7387" indent="-5143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persons who are AMSAT members and who have paid their dues</a:t>
            </a:r>
          </a:p>
          <a:p>
            <a:pPr marL="687387" indent="-5143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7387" indent="-51435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Any amateur whose license allows them to transmit on the satellite uplink frequency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38728E-6 L 0.00035 -0.4372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T7B02 - </a:t>
            </a:r>
            <a:r>
              <a:rPr lang="en-US" sz="3200" dirty="0" smtClean="0">
                <a:latin typeface="Arial Black" pitchFamily="34" charset="0"/>
              </a:rPr>
              <a:t>How much power should you use to transmit when using an amateur satellite?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maximum power of your transmitter</a:t>
            </a: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minimum amount of power needed to complete the contact</a:t>
            </a: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No more than half the rating of your linear amplifier</a:t>
            </a: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Never more than 1 watt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5.20231E-7 L -3.33333E-6 -0.1694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T7B03 - </a:t>
            </a:r>
            <a:r>
              <a:rPr lang="en-US" sz="2800" dirty="0" smtClean="0">
                <a:latin typeface="Arial Black" pitchFamily="34" charset="0"/>
              </a:rPr>
              <a:t>What is something you can do when using an amateur radio satellite? 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1363" indent="-741363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Listen to the Space Shuttle</a:t>
            </a:r>
          </a:p>
          <a:p>
            <a:pPr marL="741363" indent="-741363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1363" indent="-741363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Get global positioning information </a:t>
            </a:r>
          </a:p>
          <a:p>
            <a:pPr marL="741363" indent="-741363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1363" indent="-741363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Make autopatch calls</a:t>
            </a:r>
          </a:p>
          <a:p>
            <a:pPr marL="741363" indent="-741363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1363" indent="-741363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Talk to amateur radio operators in other countries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46821E-7 L 3.33333E-6 -0.4328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T7B04 - </a:t>
            </a:r>
            <a:r>
              <a:rPr lang="en-US" sz="2700" dirty="0" smtClean="0">
                <a:latin typeface="Arial Black" pitchFamily="34" charset="0"/>
              </a:rPr>
              <a:t>Who may make contact with an astronaut on the International Space Station using amateur radio frequencies?</a:t>
            </a: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1363" indent="-741363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members of amateur radio clubs at NASA facilities</a:t>
            </a:r>
          </a:p>
          <a:p>
            <a:pPr marL="741363" indent="-741363"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1363" indent="-741363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Any amateur with a Technician or higher class license</a:t>
            </a:r>
          </a:p>
          <a:p>
            <a:pPr marL="741363" indent="-741363"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1363" indent="-741363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the astronaut's family members who are hams</a:t>
            </a:r>
          </a:p>
          <a:p>
            <a:pPr marL="741363" indent="-741363"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1363" indent="-741363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 cannot talk to the ISS on amateur radio frequencies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56647E-6 L -3.33333E-6 -0.1553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Autofit/>
          </a:bodyPr>
          <a:lstStyle/>
          <a:p>
            <a:r>
              <a:rPr lang="en-US" sz="8800" b="1" dirty="0" smtClean="0">
                <a:solidFill>
                  <a:srgbClr val="00B050"/>
                </a:solidFill>
              </a:rPr>
              <a:t>	</a:t>
            </a:r>
            <a:r>
              <a:rPr lang="en-US" sz="6000" b="1" dirty="0" smtClean="0">
                <a:solidFill>
                  <a:srgbClr val="00B050"/>
                </a:solidFill>
              </a:rPr>
              <a:t>SUBELEMENT T7</a:t>
            </a:r>
            <a:endParaRPr lang="en-US" sz="6000" b="1" dirty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33600" y="6324600"/>
            <a:ext cx="5334000" cy="396875"/>
          </a:xfrm>
        </p:spPr>
        <p:txBody>
          <a:bodyPr/>
          <a:lstStyle/>
          <a:p>
            <a:r>
              <a:rPr lang="en-US" b="1" smtClean="0">
                <a:latin typeface="Arial Black" pitchFamily="34" charset="0"/>
              </a:rPr>
              <a:t>T2  -  Control Operator Duties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629400" y="6324600"/>
            <a:ext cx="2133600" cy="365125"/>
          </a:xfrm>
        </p:spPr>
        <p:txBody>
          <a:bodyPr/>
          <a:lstStyle/>
          <a:p>
            <a:fld id="{781CF90C-6F9D-457F-AB9B-6A968227547D}" type="slidenum">
              <a:rPr lang="en-US" b="1" smtClean="0">
                <a:latin typeface="Arial Black" pitchFamily="34" charset="0"/>
              </a:rPr>
              <a:pPr/>
              <a:t>2</a:t>
            </a:fld>
            <a:endParaRPr lang="en-US" b="1" dirty="0">
              <a:latin typeface="Arial Black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04800" y="1752600"/>
            <a:ext cx="8610600" cy="5047536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965200" marR="0" lvl="0" indent="-736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337D3C"/>
              </a:buClr>
              <a:buSzPct val="150000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Arial Black" pitchFamily="34" charset="0"/>
              </a:rPr>
              <a:t>SPECIAL OPERATIONS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Arial Black" pitchFamily="34" charset="0"/>
              </a:rPr>
              <a:t>2 exam questions – 2 groups</a:t>
            </a:r>
            <a:endParaRPr lang="en-US" sz="28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tabLst/>
            </a:pPr>
            <a:endParaRPr lang="en-US" sz="3200" b="1" dirty="0" smtClean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Wingdings" pitchFamily="2" charset="2"/>
              <a:buChar char="Ø"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T7B05 - </a:t>
            </a:r>
            <a:r>
              <a:rPr lang="en-US" sz="3600" dirty="0" smtClean="0">
                <a:latin typeface="Arial Black" pitchFamily="34" charset="0"/>
              </a:rPr>
              <a:t>What is a satellite beacon?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primary transmit antenna on the satellite</a:t>
            </a: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An indicator light that that shows where to point your antenna</a:t>
            </a: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reflective surface on the satellite </a:t>
            </a: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signal that contains information about a satellite </a:t>
            </a:r>
          </a:p>
          <a:p>
            <a:pPr marL="741363" indent="-741363">
              <a:spcBef>
                <a:spcPts val="0"/>
              </a:spcBef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52601E-6 L -0.00347 -0.4816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T7B06 - </a:t>
            </a:r>
            <a:r>
              <a:rPr lang="en-US" sz="3100" dirty="0" smtClean="0">
                <a:latin typeface="Arial Black" pitchFamily="34" charset="0"/>
              </a:rPr>
              <a:t>What should you use to determine when you can access an amateur satellite?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90563" indent="-690563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GPS receiver </a:t>
            </a:r>
          </a:p>
          <a:p>
            <a:pPr marL="690563" indent="-690563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field strength meter </a:t>
            </a:r>
          </a:p>
          <a:p>
            <a:pPr marL="690563" indent="-690563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telescope</a:t>
            </a:r>
          </a:p>
          <a:p>
            <a:pPr marL="690563" indent="-690563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satellite tracking program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12139E-6 L -3.33333E-6 -0.4883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T7B07 - </a:t>
            </a:r>
            <a:r>
              <a:rPr lang="en-US" sz="3600" dirty="0" smtClean="0">
                <a:latin typeface="Arial Black" pitchFamily="34" charset="0"/>
              </a:rPr>
              <a:t>What is Doppler shift?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1363" indent="-74136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change in the satellite orbit</a:t>
            </a:r>
          </a:p>
          <a:p>
            <a:pPr marL="741363" indent="-741363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1363" indent="-74136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mode where the satellite receives signals on one band and transmits on another</a:t>
            </a:r>
          </a:p>
          <a:p>
            <a:pPr marL="741363" indent="-741363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1363" indent="-74136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change in signal frequency caused by motion through space</a:t>
            </a:r>
          </a:p>
          <a:p>
            <a:pPr marL="741363" indent="-741363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1363" indent="-74136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special digital communications mode for some satellites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T7B07 - </a:t>
            </a:r>
            <a:r>
              <a:rPr lang="en-US" sz="3600" dirty="0" smtClean="0">
                <a:latin typeface="Arial Black" pitchFamily="34" charset="0"/>
              </a:rPr>
              <a:t>What is Doppler shift?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1363" indent="-74136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change in the satellite orbit</a:t>
            </a:r>
          </a:p>
          <a:p>
            <a:pPr marL="741363" indent="-741363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1363" indent="-74136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mode where the satellite receives signals on one band and transmits on another</a:t>
            </a:r>
          </a:p>
          <a:p>
            <a:pPr marL="741363" indent="-741363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1363" indent="-74136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change in signal frequency caused by motion through space</a:t>
            </a:r>
          </a:p>
          <a:p>
            <a:pPr marL="741363" indent="-741363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1363" indent="-74136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special digital communications mode for some satellites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T7B08 - </a:t>
            </a:r>
            <a:r>
              <a:rPr lang="en-US" sz="2700" dirty="0" smtClean="0">
                <a:latin typeface="Arial Black" pitchFamily="34" charset="0"/>
              </a:rPr>
              <a:t>What is the name of the group that coordinates the building and/or  launch of the largest number of amateur radio satellites?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862013" indent="-862013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NSA</a:t>
            </a:r>
          </a:p>
          <a:p>
            <a:pPr marL="862013" indent="-862013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USOC </a:t>
            </a:r>
          </a:p>
          <a:p>
            <a:pPr marL="862013" indent="-862013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AMSAT</a:t>
            </a:r>
          </a:p>
          <a:p>
            <a:pPr marL="862013" indent="-862013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FCC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T7B09 - </a:t>
            </a:r>
            <a:r>
              <a:rPr lang="en-US" sz="3600" dirty="0" smtClean="0">
                <a:latin typeface="Arial Black" pitchFamily="34" charset="0"/>
              </a:rPr>
              <a:t>What is a satellite sub-band?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850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20713" indent="-62071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special frequency for talking to submarines</a:t>
            </a:r>
          </a:p>
          <a:p>
            <a:pPr marL="620713" indent="-620713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0713" indent="-62071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frequency range limited to Extra Class licensees </a:t>
            </a:r>
          </a:p>
          <a:p>
            <a:pPr marL="620713" indent="-620713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0713" indent="-62071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portion of a band where satellite operations are permitted </a:t>
            </a:r>
          </a:p>
          <a:p>
            <a:pPr marL="620713" indent="-620713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0713" indent="-620713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obsolete term that has no meaning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48555E-6 L 3.33333E-6 -0.3551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T7B10 - </a:t>
            </a:r>
            <a:r>
              <a:rPr lang="en-US" sz="3600" dirty="0" smtClean="0">
                <a:latin typeface="Arial Black" pitchFamily="34" charset="0"/>
              </a:rPr>
              <a:t>What is the satellite sub-band on 70-CM?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93750" indent="-7937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420 to 450 MHz</a:t>
            </a:r>
          </a:p>
          <a:p>
            <a:pPr marL="793750" indent="-7937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435 to 438 MHz</a:t>
            </a:r>
          </a:p>
          <a:p>
            <a:pPr marL="793750" indent="-7937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440 to 450 MHz</a:t>
            </a:r>
          </a:p>
          <a:p>
            <a:pPr marL="793750" indent="-7937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432 to 433 MHz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9.82659E-7 L -0.00034 -0.1678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T7B11 - </a:t>
            </a:r>
            <a:r>
              <a:rPr lang="en-US" sz="3200" dirty="0" smtClean="0">
                <a:latin typeface="Arial Black" pitchFamily="34" charset="0"/>
              </a:rPr>
              <a:t>What do the initials LEO tell you about an amateur satellite?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  <a:tabLst>
                <a:tab pos="690563" algn="l"/>
              </a:tabLst>
            </a:pPr>
            <a:r>
              <a:rPr lang="en-US" dirty="0" smtClean="0">
                <a:latin typeface="Arial Black" pitchFamily="34" charset="0"/>
              </a:rPr>
              <a:t>The satellite battery is in Low Energy Operation mode</a:t>
            </a: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  <a:tabLst>
                <a:tab pos="690563" algn="l"/>
              </a:tabLst>
            </a:pPr>
            <a:endParaRPr lang="en-US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  <a:tabLst>
                <a:tab pos="690563" algn="l"/>
              </a:tabLst>
            </a:pPr>
            <a:r>
              <a:rPr lang="en-US" dirty="0" smtClean="0">
                <a:latin typeface="Arial Black" pitchFamily="34" charset="0"/>
              </a:rPr>
              <a:t>The satellite is performing a Lunar Ejection Orbit maneuver</a:t>
            </a: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  <a:tabLst>
                <a:tab pos="690563" algn="l"/>
              </a:tabLst>
            </a:pPr>
            <a:endParaRPr lang="en-US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  <a:tabLst>
                <a:tab pos="690563" algn="l"/>
              </a:tabLst>
            </a:pPr>
            <a:r>
              <a:rPr lang="en-US" dirty="0" smtClean="0">
                <a:latin typeface="Arial Black" pitchFamily="34" charset="0"/>
              </a:rPr>
              <a:t>The satellite is in a Low Earth Orbit</a:t>
            </a: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  <a:tabLst>
                <a:tab pos="690563" algn="l"/>
              </a:tabLst>
            </a:pPr>
            <a:endParaRPr lang="en-US" dirty="0" smtClean="0">
              <a:latin typeface="Arial Black" pitchFamily="34" charset="0"/>
            </a:endParaRPr>
          </a:p>
          <a:p>
            <a:pPr marL="690563" indent="-690563">
              <a:spcBef>
                <a:spcPts val="0"/>
              </a:spcBef>
              <a:buFont typeface="+mj-lt"/>
              <a:buAutoNum type="alphaUcPeriod"/>
              <a:tabLst>
                <a:tab pos="690563" algn="l"/>
              </a:tabLst>
            </a:pPr>
            <a:r>
              <a:rPr lang="en-US" dirty="0" smtClean="0">
                <a:latin typeface="Arial Black" pitchFamily="34" charset="0"/>
              </a:rPr>
              <a:t>The satellite uses Light Emitting Optics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D58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89017E-6 L -3.33333E-6 -0.2996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457200"/>
            <a:ext cx="8001000" cy="547842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END OF</a:t>
            </a: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SUBELEMENT T7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SPECIAL OPERATIONS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Now Go To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SUBELEMENT T8</a:t>
            </a:r>
          </a:p>
          <a:p>
            <a:pPr algn="ctr"/>
            <a:endParaRPr lang="en-US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EMERGENCY AND PUBLIC SERVICE COMMUNICATIONS</a:t>
            </a:r>
            <a:endParaRPr lang="en-US" sz="3200" b="1" dirty="0" smtClean="0">
              <a:ln w="1143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1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T7A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1"/>
            <a:ext cx="7696200" cy="473975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9144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</a:rPr>
              <a:t>Operating in the field, </a:t>
            </a:r>
          </a:p>
          <a:p>
            <a:pPr marL="9144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</a:rPr>
              <a:t>Radio direction finding, </a:t>
            </a:r>
          </a:p>
          <a:p>
            <a:pPr marL="9144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</a:rPr>
              <a:t>Radio control, </a:t>
            </a:r>
          </a:p>
          <a:p>
            <a:pPr marL="9144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</a:rPr>
              <a:t>Contests, </a:t>
            </a:r>
          </a:p>
          <a:p>
            <a:pPr marL="9144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</a:rPr>
              <a:t>Special event stations</a:t>
            </a:r>
            <a:endParaRPr lang="en-US" sz="3200" b="1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indent="-800100" algn="ctr">
              <a:lnSpc>
                <a:spcPct val="150000"/>
              </a:lnSpc>
              <a:buClr>
                <a:srgbClr val="337D3C"/>
              </a:buClr>
              <a:buSzPct val="150000"/>
            </a:pPr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T7A01 - </a:t>
            </a:r>
            <a:r>
              <a:rPr lang="en-US" sz="3100" dirty="0" smtClean="0">
                <a:latin typeface="Arial Black" pitchFamily="34" charset="0"/>
              </a:rPr>
              <a:t>What is a good thing to have when operating a hand-held transceiver away from home?  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selection of spare parts</a:t>
            </a:r>
          </a:p>
          <a:p>
            <a:pPr marL="914400" indent="-9144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programming cable to load new channels</a:t>
            </a:r>
          </a:p>
          <a:p>
            <a:pPr marL="914400" indent="-9144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One or more fully charged spare battery packs</a:t>
            </a:r>
          </a:p>
          <a:p>
            <a:pPr marL="914400" indent="-9144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dummy load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A529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T7A02 - </a:t>
            </a:r>
            <a:r>
              <a:rPr lang="en-US" sz="2800" dirty="0" smtClean="0">
                <a:latin typeface="Arial Black" pitchFamily="34" charset="0"/>
              </a:rPr>
              <a:t>Which of these items would probably not be very useful to include in an emergency response kit?  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An external antenna and several feet of connecting cable</a:t>
            </a:r>
          </a:p>
          <a:p>
            <a:pPr marL="685800" indent="-685800">
              <a:buFont typeface="+mj-lt"/>
              <a:buAutoNum type="alphaUcPeriod"/>
            </a:pPr>
            <a:endParaRPr lang="en-US" sz="3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A 1500 watt output linear amplifier</a:t>
            </a:r>
          </a:p>
          <a:p>
            <a:pPr marL="685800" indent="-685800">
              <a:buFont typeface="+mj-lt"/>
              <a:buAutoNum type="alphaUcPeriod"/>
            </a:pPr>
            <a:endParaRPr lang="en-US" sz="3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A cable and clips for connecting your transceiver to an external battery</a:t>
            </a:r>
          </a:p>
          <a:p>
            <a:pPr marL="685800" indent="-6858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3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A listing of repeater frequencies and nets in your area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68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-0.00046 L -0.01198 -0.133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T7A03 - </a:t>
            </a:r>
            <a:r>
              <a:rPr lang="en-US" sz="3100" dirty="0" smtClean="0">
                <a:latin typeface="Arial Black" pitchFamily="34" charset="0"/>
              </a:rPr>
              <a:t>How can you make the signal from a hand-held radio stronger when operating in the field?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Switch to VFO mode 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Use an external antenna instead of the rubber-duck antenna 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Stand so there is a metal building between you and other stations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Speak as loudly as you can 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A529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0.00868 -0.1307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T7A04 - </a:t>
            </a:r>
            <a:r>
              <a:rPr lang="en-US" sz="3100" dirty="0" smtClean="0">
                <a:latin typeface="Arial Black" pitchFamily="34" charset="0"/>
              </a:rPr>
              <a:t>What would be a good thing to have when operating from a location that includes lots of crowd noise?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742950" indent="-742950">
              <a:lnSpc>
                <a:spcPct val="11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portable bullhorn</a:t>
            </a:r>
          </a:p>
          <a:p>
            <a:pPr marL="742950" indent="-742950">
              <a:lnSpc>
                <a:spcPct val="110000"/>
              </a:lnSpc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lnSpc>
                <a:spcPct val="11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encrypted radio</a:t>
            </a:r>
          </a:p>
          <a:p>
            <a:pPr marL="742950" indent="-742950">
              <a:lnSpc>
                <a:spcPct val="110000"/>
              </a:lnSpc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lnSpc>
                <a:spcPct val="11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combination headset and microphone </a:t>
            </a:r>
          </a:p>
          <a:p>
            <a:pPr marL="742950" indent="-742950">
              <a:lnSpc>
                <a:spcPct val="110000"/>
              </a:lnSpc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lnSpc>
                <a:spcPct val="11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pulse noise blanker </a:t>
            </a:r>
          </a:p>
          <a:p>
            <a:pPr marL="914400" indent="-914400">
              <a:buNone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A529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T7A05 - </a:t>
            </a:r>
            <a:r>
              <a:rPr lang="en-US" sz="2700" dirty="0" smtClean="0">
                <a:latin typeface="Arial Black" pitchFamily="34" charset="0"/>
              </a:rPr>
              <a:t>What is a method used to locate sources of noise interference or jamming?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28650" indent="-6286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Echolocation</a:t>
            </a:r>
          </a:p>
          <a:p>
            <a:pPr marL="628650" indent="-6286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Doppler radar </a:t>
            </a:r>
          </a:p>
          <a:p>
            <a:pPr marL="628650" indent="-6286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Radio direction finding</a:t>
            </a:r>
          </a:p>
          <a:p>
            <a:pPr marL="628650" indent="-6286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Phase locking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A529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-0.00365 -0.3393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T7A06 - </a:t>
            </a:r>
            <a:r>
              <a:rPr lang="en-US" sz="2800" dirty="0" smtClean="0">
                <a:latin typeface="Arial Black" pitchFamily="34" charset="0"/>
              </a:rPr>
              <a:t>Which of these items would be the most useful for a hidden transmitter hunt?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28650" indent="-628650">
              <a:buNone/>
            </a:pPr>
            <a:endParaRPr lang="en-US" sz="700" dirty="0" smtClean="0">
              <a:latin typeface="Arial Black" pitchFamily="34" charset="0"/>
            </a:endParaRP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Binoculars and a compass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directional antenna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calibrated noise bridge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Calibrated SWR meter</a:t>
            </a: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T7 - SPECIAL OPERATIONS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A529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3.33333E-6 -0.16667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1138</TotalTime>
  <Words>840</Words>
  <Application>Microsoft Office PowerPoint</Application>
  <PresentationFormat>On-screen Show (4:3)</PresentationFormat>
  <Paragraphs>320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Slide 1</vt:lpstr>
      <vt:lpstr> SUBELEMENT T7</vt:lpstr>
      <vt:lpstr>T7A</vt:lpstr>
      <vt:lpstr>   T7A01 - What is a good thing to have when operating a hand-held transceiver away from home?        </vt:lpstr>
      <vt:lpstr>   T7A02 - Which of these items would probably not be very useful to include in an emergency response kit?         </vt:lpstr>
      <vt:lpstr>    T7A03 - How can you make the signal from a hand-held radio stronger when operating in the field?      </vt:lpstr>
      <vt:lpstr>    T7A04 - What would be a good thing to have when operating from a location that includes lots of crowd noise?      </vt:lpstr>
      <vt:lpstr>    T7A05 - What is a method used to locate sources of noise interference or jamming?       </vt:lpstr>
      <vt:lpstr>    T7A06 - Which of these items would be the most useful for a hidden transmitter hunt?      </vt:lpstr>
      <vt:lpstr>    T7A07 - What is a popular operating activity that involves contacting as many stations as possible during a specified period of time?      </vt:lpstr>
      <vt:lpstr>   T7A09 - What is a grid locator?       </vt:lpstr>
      <vt:lpstr>    T7A10 - What is a special event station?      </vt:lpstr>
      <vt:lpstr>    T7A11 - What is the maximum power allowed when transmitting telecommand signals to radio controlled models?      </vt:lpstr>
      <vt:lpstr>    T7A12 - What is the station identification requirement when sending commands to a radio control model using amateur frequencies?       </vt:lpstr>
      <vt:lpstr>T7B</vt:lpstr>
      <vt:lpstr>     T7B01 - What class of license is required to use amateur satellites?        </vt:lpstr>
      <vt:lpstr>     T7B02 - How much power should you use to transmit when using an amateur satellite?        </vt:lpstr>
      <vt:lpstr>      T7B03 - What is something you can do when using an amateur radio satellite?          </vt:lpstr>
      <vt:lpstr>       T7B04 - Who may make contact with an astronaut on the International Space Station using amateur radio frequencies?          </vt:lpstr>
      <vt:lpstr>       T7B05 - What is a satellite beacon?           </vt:lpstr>
      <vt:lpstr>       T7B06 - What should you use to determine when you can access an amateur satellite?           </vt:lpstr>
      <vt:lpstr>       T7B07 - What is Doppler shift?           </vt:lpstr>
      <vt:lpstr>       T7B07 - What is Doppler shift?           </vt:lpstr>
      <vt:lpstr>       T7B08 - What is the name of the group that coordinates the building and/or  launch of the largest number of amateur radio satellites?           </vt:lpstr>
      <vt:lpstr>       T7B09 - What is a satellite sub-band?          </vt:lpstr>
      <vt:lpstr>       T7B10 - What is the satellite sub-band on 70-CM?           </vt:lpstr>
      <vt:lpstr>        T7B11 - What do the initials LEO tell you about an amateur satellite?            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Amateur Radio Technician Class Q&amp;A - T7</dc:title>
  <dc:subject>SPECIAL OPERATIONS</dc:subject>
  <dc:creator>Joseph Pirkle - AD4IH</dc:creator>
  <dc:description>Valid until June 30, 2010 _x000d_
</dc:description>
  <cp:lastModifiedBy>Joseph Pirkle</cp:lastModifiedBy>
  <cp:revision>125</cp:revision>
  <dcterms:created xsi:type="dcterms:W3CDTF">2009-03-17T22:54:02Z</dcterms:created>
  <dcterms:modified xsi:type="dcterms:W3CDTF">2009-03-26T18:52:41Z</dcterms:modified>
</cp:coreProperties>
</file>